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3"/>
  </p:notesMasterIdLst>
  <p:handoutMasterIdLst>
    <p:handoutMasterId r:id="rId14"/>
  </p:handoutMasterIdLst>
  <p:sldIdLst>
    <p:sldId id="330" r:id="rId5"/>
    <p:sldId id="352" r:id="rId6"/>
    <p:sldId id="354" r:id="rId7"/>
    <p:sldId id="353" r:id="rId8"/>
    <p:sldId id="344" r:id="rId9"/>
    <p:sldId id="355" r:id="rId10"/>
    <p:sldId id="356" r:id="rId11"/>
    <p:sldId id="332" r:id="rId1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D9"/>
    <a:srgbClr val="717073"/>
    <a:srgbClr val="E6E7E8"/>
    <a:srgbClr val="CED5D9"/>
    <a:srgbClr val="002D56"/>
    <a:srgbClr val="95D9F8"/>
    <a:srgbClr val="FF9100"/>
    <a:srgbClr val="7BC80F"/>
    <a:srgbClr val="BC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EDBBA-DF63-445D-B9C7-D0258F994E00}" v="1163" dt="2021-04-08T22:27:05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940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526" y="41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m Chamness" userId="S::dchamness@teksystems.com::1156eb55-b2db-4cde-a702-55410817baa1" providerId="AD" clId="Web-{BBCEDBBA-DF63-445D-B9C7-D0258F994E00}"/>
    <pc:docChg chg="modSld">
      <pc:chgData name="Damiem Chamness" userId="S::dchamness@teksystems.com::1156eb55-b2db-4cde-a702-55410817baa1" providerId="AD" clId="Web-{BBCEDBBA-DF63-445D-B9C7-D0258F994E00}" dt="2021-04-08T22:27:05.069" v="579" actId="20577"/>
      <pc:docMkLst>
        <pc:docMk/>
      </pc:docMkLst>
      <pc:sldChg chg="addSp delSp modSp">
        <pc:chgData name="Damiem Chamness" userId="S::dchamness@teksystems.com::1156eb55-b2db-4cde-a702-55410817baa1" providerId="AD" clId="Web-{BBCEDBBA-DF63-445D-B9C7-D0258F994E00}" dt="2021-04-08T22:27:05.069" v="579" actId="20577"/>
        <pc:sldMkLst>
          <pc:docMk/>
          <pc:sldMk cId="2164358592" sldId="352"/>
        </pc:sldMkLst>
        <pc:spChg chg="add del">
          <ac:chgData name="Damiem Chamness" userId="S::dchamness@teksystems.com::1156eb55-b2db-4cde-a702-55410817baa1" providerId="AD" clId="Web-{BBCEDBBA-DF63-445D-B9C7-D0258F994E00}" dt="2021-04-08T22:08:38.760" v="4"/>
          <ac:spMkLst>
            <pc:docMk/>
            <pc:sldMk cId="2164358592" sldId="352"/>
            <ac:spMk id="2" creationId="{B50A6E60-1447-435C-862E-E1BBB10714C8}"/>
          </ac:spMkLst>
        </pc:spChg>
        <pc:spChg chg="add mod">
          <ac:chgData name="Damiem Chamness" userId="S::dchamness@teksystems.com::1156eb55-b2db-4cde-a702-55410817baa1" providerId="AD" clId="Web-{BBCEDBBA-DF63-445D-B9C7-D0258F994E00}" dt="2021-04-08T22:27:05.069" v="579" actId="20577"/>
          <ac:spMkLst>
            <pc:docMk/>
            <pc:sldMk cId="2164358592" sldId="352"/>
            <ac:spMk id="3" creationId="{7C7980B7-617C-41DE-A8D4-AE5FF1E166B7}"/>
          </ac:spMkLst>
        </pc:spChg>
        <pc:spChg chg="mod">
          <ac:chgData name="Damiem Chamness" userId="S::dchamness@teksystems.com::1156eb55-b2db-4cde-a702-55410817baa1" providerId="AD" clId="Web-{BBCEDBBA-DF63-445D-B9C7-D0258F994E00}" dt="2021-04-08T22:14:19.627" v="138" actId="20577"/>
          <ac:spMkLst>
            <pc:docMk/>
            <pc:sldMk cId="2164358592" sldId="352"/>
            <ac:spMk id="6" creationId="{B100F3AF-4688-9845-865A-516B841DB9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hyperlink" Target="https://transtats.bts.gov/DL_SelectFields.asp?gnoyr_VQ=FGJ&amp;QO_fu146_anzr=b0-gvz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hyperlink" Target="https://transtats.bts.gov/DL_SelectFields.asp?gnoyr_VQ=FGJ&amp;QO_fu146_anzr=b0-gvz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365108"/>
          </a:xfrm>
        </p:spPr>
        <p:txBody>
          <a:bodyPr/>
          <a:lstStyle/>
          <a:p>
            <a:r>
              <a:rPr lang="en-US" sz="3600" dirty="0"/>
              <a:t>Airlines for business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10367"/>
            <a:ext cx="4626978" cy="313932"/>
          </a:xfrm>
        </p:spPr>
        <p:txBody>
          <a:bodyPr/>
          <a:lstStyle/>
          <a:p>
            <a:r>
              <a:rPr lang="en-US" dirty="0"/>
              <a:t>Avoid flight delays with </a:t>
            </a:r>
            <a:r>
              <a:rPr lang="en-US" dirty="0" err="1"/>
              <a:t>InformatiTEK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by: Hannah McElroy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 7, 2021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165C947-7B7B-1A4F-859E-CFD65B34B3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3505200" y="0"/>
            <a:ext cx="5638800" cy="3171824"/>
          </a:xfrm>
        </p:spPr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7" y="1881809"/>
            <a:ext cx="4059684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TEKsystems</a:t>
            </a:r>
            <a:endParaRPr lang="en-US" dirty="0"/>
          </a:p>
          <a:p>
            <a:r>
              <a:rPr lang="en-US" dirty="0"/>
              <a:t>Data Analytics Boot Camp Class Member</a:t>
            </a: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Airlines for Business Travel Project</a:t>
            </a:r>
          </a:p>
          <a:p>
            <a:r>
              <a:rPr lang="en-US" dirty="0"/>
              <a:t>Data Engineering</a:t>
            </a:r>
          </a:p>
          <a:p>
            <a:r>
              <a:rPr lang="en-US" dirty="0"/>
              <a:t>Data Analytics &amp; Insights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Hannah McElroy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B491D7-7AEF-487A-904B-5A562DEC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47" y="1064811"/>
            <a:ext cx="2694594" cy="28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for Business Travel Problem &amp; 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6" y="1881809"/>
            <a:ext cx="6950799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For those who travel for business, flying back and forth to work can be very time-consuming.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0097D9"/>
                </a:solidFill>
              </a:rPr>
              <a:t>InformatiTEK</a:t>
            </a:r>
            <a:r>
              <a:rPr lang="en-US" b="1" dirty="0">
                <a:solidFill>
                  <a:srgbClr val="0097D9"/>
                </a:solidFill>
              </a:rPr>
              <a:t> can approach this problem by: ​</a:t>
            </a:r>
          </a:p>
          <a:p>
            <a:r>
              <a:rPr lang="en-US" dirty="0"/>
              <a:t>Data gathering from reputable data sources​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Airline dashboard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825" y="1267809"/>
            <a:ext cx="8134350" cy="338554"/>
          </a:xfrm>
        </p:spPr>
        <p:txBody>
          <a:bodyPr/>
          <a:lstStyle/>
          <a:p>
            <a:r>
              <a:rPr lang="en-US" dirty="0" err="1"/>
              <a:t>InformatiTEK</a:t>
            </a:r>
            <a:r>
              <a:rPr lang="en-US" dirty="0"/>
              <a:t> will provide analytics &amp; insights on airlines to travel with for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B1799-4956-4BCB-B3A7-607416EB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4253108"/>
            <a:ext cx="2609306" cy="393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F78DC-CF3A-418F-BBF9-7616365C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734" y="2896355"/>
            <a:ext cx="2587891" cy="1250360"/>
          </a:xfrm>
          <a:prstGeom prst="rect">
            <a:avLst/>
          </a:prstGeom>
        </p:spPr>
      </p:pic>
      <p:pic>
        <p:nvPicPr>
          <p:cNvPr id="1026" name="Picture 2" descr="Spirit Airlines incorpora nuevos destinos internacionales">
            <a:extLst>
              <a:ext uri="{FF2B5EF4-FFF2-40B4-BE49-F238E27FC236}">
                <a16:creationId xmlns:a16="http://schemas.microsoft.com/office/drawing/2014/main" id="{C6730BD0-7F3C-4E1F-9B9E-40AFD97A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2412680"/>
            <a:ext cx="1854925" cy="66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0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9C2E91EA-251E-45CE-A842-4D28A5B4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89" y="2311447"/>
            <a:ext cx="2277564" cy="2124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0F82-7F1A-4B83-BDC8-2C2520608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steps were taken to provide insights on this problem?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09BF7-2400-4DF6-B659-341D4FDF9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254" y="2029642"/>
            <a:ext cx="1829087" cy="78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603A1-1DC6-49B4-A1DE-CCA8EAB0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856" y="1838044"/>
            <a:ext cx="2406831" cy="11737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EDFC85-EC17-4938-8BC3-819A6D44F6B8}"/>
              </a:ext>
            </a:extLst>
          </p:cNvPr>
          <p:cNvSpPr/>
          <p:nvPr/>
        </p:nvSpPr>
        <p:spPr>
          <a:xfrm>
            <a:off x="3151416" y="2279469"/>
            <a:ext cx="342900" cy="244431"/>
          </a:xfrm>
          <a:prstGeom prst="rightArrow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394EF8D-A235-429A-ACC3-C44591528A9F}"/>
              </a:ext>
            </a:extLst>
          </p:cNvPr>
          <p:cNvSpPr/>
          <p:nvPr/>
        </p:nvSpPr>
        <p:spPr>
          <a:xfrm>
            <a:off x="5691051" y="2279468"/>
            <a:ext cx="342900" cy="244431"/>
          </a:xfrm>
          <a:prstGeom prst="rightArrow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061A7-544A-4F8E-9994-096BB9D12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86" y="2686369"/>
            <a:ext cx="1873144" cy="1294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F48CA6-427A-4CB6-9C18-BC42844FD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9483" y="2855044"/>
            <a:ext cx="2318628" cy="577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7F988-7972-4655-AC06-341282EB9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626" y="3396302"/>
            <a:ext cx="1985713" cy="792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9A0194-53B9-4270-8D02-B313BFC9A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626" y="2806630"/>
            <a:ext cx="1985713" cy="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7D9"/>
                </a:solidFill>
              </a:rPr>
              <a:t>Part of the U.S. Department of Transportation (DOT)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7D9"/>
                </a:solidFill>
              </a:rPr>
              <a:t>Accessible information on the U.S.’s transportation system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7D9"/>
                </a:solidFill>
              </a:rPr>
              <a:t>Collects and updates statistical information every month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Bureau of Transportation Statistics (BTS)</a:t>
            </a:r>
          </a:p>
        </p:txBody>
      </p:sp>
      <p:pic>
        <p:nvPicPr>
          <p:cNvPr id="9" name="Content Placeholder 5">
            <a:hlinkClick r:id="rId2"/>
            <a:extLst>
              <a:ext uri="{FF2B5EF4-FFF2-40B4-BE49-F238E27FC236}">
                <a16:creationId xmlns:a16="http://schemas.microsoft.com/office/drawing/2014/main" id="{9FFDF4C0-6F48-4F59-8938-62B6F4A4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45" y="1267809"/>
            <a:ext cx="3629407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8134350" cy="2696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 Workspace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 Cleansing and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2B13-C4D1-4525-B66D-1965AD70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2131846"/>
            <a:ext cx="7773003" cy="193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EB3589-55AC-470B-A035-1980FD39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49" y="682649"/>
            <a:ext cx="1829087" cy="7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8134350" cy="2696444"/>
          </a:xfrm>
        </p:spPr>
        <p:txBody>
          <a:bodyPr/>
          <a:lstStyle/>
          <a:p>
            <a:r>
              <a:rPr lang="en-US" dirty="0"/>
              <a:t>The best day to avoid flight delays is Friday and Sunday</a:t>
            </a:r>
          </a:p>
          <a:p>
            <a:r>
              <a:rPr lang="en-US" dirty="0"/>
              <a:t>Fly at airlines with less carrier delays</a:t>
            </a:r>
          </a:p>
          <a:p>
            <a:r>
              <a:rPr lang="en-US" dirty="0"/>
              <a:t>Popular airlines recommended are Frontier, Horizon, Delta, American Airlines, and Southwest</a:t>
            </a:r>
          </a:p>
          <a:p>
            <a:r>
              <a:rPr lang="en-US" dirty="0"/>
              <a:t>Airport cities with a higher delay %  are Chicago and Columbia (SC)</a:t>
            </a:r>
          </a:p>
          <a:p>
            <a:r>
              <a:rPr lang="en-US" dirty="0"/>
              <a:t>States with a higher delay %  are Wyoming, Illinois, and Arkansas</a:t>
            </a:r>
          </a:p>
          <a:p>
            <a:r>
              <a:rPr lang="en-US" dirty="0"/>
              <a:t>On a regional scale, many Northern states have higher chances of delay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 avoid flight delays</a:t>
            </a:r>
          </a:p>
        </p:txBody>
      </p:sp>
    </p:spTree>
    <p:extLst>
      <p:ext uri="{BB962C8B-B14F-4D97-AF65-F5344CB8AC3E}">
        <p14:creationId xmlns:p14="http://schemas.microsoft.com/office/powerpoint/2010/main" val="246461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Hannah McElroy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7" ma:contentTypeDescription="Create a new document." ma:contentTypeScope="" ma:versionID="83f648d576e601b92f7142a7f572c300">
  <xsd:schema xmlns:xsd="http://www.w3.org/2001/XMLSchema" xmlns:xs="http://www.w3.org/2001/XMLSchema" xmlns:p="http://schemas.microsoft.com/office/2006/metadata/properties" xmlns:ns2="d2a9f884-c2eb-4182-8d97-b2c1069a1e77" xmlns:ns3="ad1dcd44-2c79-421e-996d-e07b6b6a06b7" targetNamespace="http://schemas.microsoft.com/office/2006/metadata/properties" ma:root="true" ma:fieldsID="0d22376f87372475b46127375c8e888e" ns2:_="" ns3:_="">
    <xsd:import namespace="d2a9f884-c2eb-4182-8d97-b2c1069a1e77"/>
    <xsd:import namespace="ad1dcd44-2c79-421e-996d-e07b6b6a0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0252B-B6E9-4221-B01E-0247E154DC26}">
  <ds:schemaRefs>
    <ds:schemaRef ds:uri="http://purl.org/dc/elements/1.1/"/>
    <ds:schemaRef ds:uri="http://schemas.microsoft.com/office/2006/metadata/properties"/>
    <ds:schemaRef ds:uri="7fd3c95c-4561-4366-9173-5ef59b8cd20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72877ae-a410-445f-835b-653367d2e53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62DE58-109F-4D2D-8F00-D49A02B03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38014</TotalTime>
  <Words>242</Words>
  <Application>Microsoft Office PowerPoint</Application>
  <PresentationFormat>On-screen Show (16:9)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.AppleSystemUIFont</vt:lpstr>
      <vt:lpstr>Arial</vt:lpstr>
      <vt:lpstr>Calibri</vt:lpstr>
      <vt:lpstr>System Font Regular</vt:lpstr>
      <vt:lpstr>2018_TEK_PPT_Tmplt_Tagline</vt:lpstr>
      <vt:lpstr>Airlines for business travel</vt:lpstr>
      <vt:lpstr>Introduction</vt:lpstr>
      <vt:lpstr>Airline for Business Travel Problem &amp; Solution</vt:lpstr>
      <vt:lpstr>Process</vt:lpstr>
      <vt:lpstr>Data Sources</vt:lpstr>
      <vt:lpstr>Alteryx Workspace</vt:lpstr>
      <vt:lpstr>Recommendations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Hannah McElroy</cp:lastModifiedBy>
  <cp:revision>543</cp:revision>
  <cp:lastPrinted>2019-09-27T20:27:38Z</cp:lastPrinted>
  <dcterms:created xsi:type="dcterms:W3CDTF">2018-04-23T16:24:53Z</dcterms:created>
  <dcterms:modified xsi:type="dcterms:W3CDTF">2021-05-07T14:23:05Z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